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3" r:id="rId9"/>
    <p:sldId id="264" r:id="rId10"/>
    <p:sldId id="265" r:id="rId11"/>
    <p:sldId id="266" r:id="rId12"/>
    <p:sldId id="267" r:id="rId13"/>
    <p:sldId id="268" r:id="rId14"/>
    <p:sldId id="269" r:id="rId15"/>
    <p:sldId id="271" r:id="rId16"/>
    <p:sldId id="272" r:id="rId17"/>
    <p:sldId id="273" r:id="rId18"/>
    <p:sldId id="274" r:id="rId19"/>
    <p:sldId id="275" r:id="rId20"/>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1" name="Rectangle 3"/>
          <p:cNvSpPr>
            <a:spLocks noGrp="1" noChangeArrowheads="1"/>
          </p:cNvSpPr>
          <p:nvPr>
            <p:ph type="ctrTitle"/>
          </p:nvPr>
        </p:nvSpPr>
        <p:spPr>
          <a:xfrm>
            <a:off x="2063751" y="1701800"/>
            <a:ext cx="9211733" cy="1082675"/>
          </a:xfrm>
        </p:spPr>
        <p:txBody>
          <a:bodyPr/>
          <a:lstStyle>
            <a:lvl1pPr algn="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2063751" y="2927350"/>
            <a:ext cx="9218083" cy="1752600"/>
          </a:xfrm>
        </p:spPr>
        <p:txBody>
          <a:bodyPr/>
          <a:lstStyle>
            <a:lvl1pPr marL="0" indent="0" algn="r">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FDE934FF-F4E1-47C5-9CA5-30A81DDE2BE4}"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3561BA9-CDCF-4958-B8AB-66F3BF063E13}"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3"/>
          <p:cNvPicPr>
            <a:picLocks noChangeAspect="1"/>
          </p:cNvPicPr>
          <p:nvPr/>
        </p:nvPicPr>
        <p:blipFill>
          <a:blip r:embed="rId12"/>
          <a:stretch>
            <a:fillRect/>
          </a:stretch>
        </p:blipFill>
        <p:spPr>
          <a:xfrm>
            <a:off x="-8467" y="0"/>
            <a:ext cx="12200467"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FDE934FF-F4E1-47C5-9CA5-30A81DDE2BE4}"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a:xfrm>
            <a:off x="1524000" y="275590"/>
            <a:ext cx="9144000" cy="2082165"/>
          </a:xfrm>
        </p:spPr>
        <p:txBody>
          <a:bodyPr/>
          <a:p>
            <a:pPr algn="ctr"/>
            <a:r>
              <a:rPr lang="en-IN" altLang="en-US">
                <a:latin typeface="Microsoft YaHei UI" panose="020B0503020204020204" charset="-122"/>
                <a:ea typeface="Microsoft YaHei UI" panose="020B0503020204020204" charset="-122"/>
              </a:rPr>
              <a:t>RFID UNIVERSAL KEY</a:t>
            </a:r>
            <a:endParaRPr lang="en-IN" altLang="en-US">
              <a:latin typeface="Microsoft YaHei UI" panose="020B0503020204020204" charset="-122"/>
              <a:ea typeface="Microsoft YaHei UI" panose="020B0503020204020204" charset="-122"/>
            </a:endParaRPr>
          </a:p>
        </p:txBody>
      </p:sp>
      <p:sp>
        <p:nvSpPr>
          <p:cNvPr id="3" name="Subtitle 2"/>
          <p:cNvSpPr>
            <a:spLocks noGrp="1"/>
          </p:cNvSpPr>
          <p:nvPr>
            <p:ph type="subTitle" idx="1"/>
          </p:nvPr>
        </p:nvSpPr>
        <p:spPr>
          <a:xfrm>
            <a:off x="1524000" y="2170430"/>
            <a:ext cx="9144000" cy="3087370"/>
          </a:xfrm>
        </p:spPr>
        <p:txBody>
          <a:bodyPr/>
          <a:p>
            <a:r>
              <a:rPr lang="en-IN" altLang="en-US">
                <a:latin typeface="Yu Gothic Medium" panose="020B0500000000000000" charset="-128"/>
                <a:ea typeface="Yu Gothic Medium" panose="020B0500000000000000" charset="-128"/>
              </a:rPr>
              <a:t>A single key solution using RFID via ESP32</a:t>
            </a:r>
            <a:endParaRPr lang="en-IN" altLang="en-US">
              <a:latin typeface="Yu Gothic Medium" panose="020B0500000000000000" charset="-128"/>
              <a:ea typeface="Yu Gothic Medium" panose="020B0500000000000000" charset="-128"/>
            </a:endParaRPr>
          </a:p>
          <a:p>
            <a:endParaRPr lang="en-IN" altLang="en-US">
              <a:latin typeface="Yu Gothic Medium" panose="020B0500000000000000" charset="-128"/>
              <a:ea typeface="Yu Gothic Medium" panose="020B0500000000000000" charset="-128"/>
            </a:endParaRPr>
          </a:p>
          <a:p>
            <a:endParaRPr lang="en-IN" altLang="en-US">
              <a:latin typeface="Yu Gothic Medium" panose="020B0500000000000000" charset="-128"/>
              <a:ea typeface="Yu Gothic Medium" panose="020B0500000000000000" charset="-128"/>
            </a:endParaRPr>
          </a:p>
          <a:p>
            <a:r>
              <a:rPr lang="en-IN" altLang="en-US">
                <a:latin typeface="Yu Gothic Medium" panose="020B0500000000000000" charset="-128"/>
                <a:ea typeface="Yu Gothic Medium" panose="020B0500000000000000" charset="-128"/>
              </a:rPr>
              <a:t>Project by:</a:t>
            </a:r>
            <a:endParaRPr lang="en-IN" altLang="en-US">
              <a:latin typeface="Yu Gothic Medium" panose="020B0500000000000000" charset="-128"/>
              <a:ea typeface="Yu Gothic Medium" panose="020B0500000000000000" charset="-128"/>
            </a:endParaRPr>
          </a:p>
          <a:p>
            <a:r>
              <a:rPr lang="en-IN" altLang="en-US">
                <a:latin typeface="Yu Gothic Medium" panose="020B0500000000000000" charset="-128"/>
                <a:ea typeface="Yu Gothic Medium" panose="020B0500000000000000" charset="-128"/>
              </a:rPr>
              <a:t>P.N.L.N.SARMA</a:t>
            </a:r>
            <a:endParaRPr lang="en-IN" altLang="en-US">
              <a:latin typeface="Yu Gothic Medium" panose="020B0500000000000000" charset="-128"/>
              <a:ea typeface="Yu Gothic Medium" panose="020B0500000000000000"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STAGE 2: Personal Switch</a:t>
            </a:r>
            <a:endParaRPr lang="en-IN" altLang="en-US" u="sng"/>
          </a:p>
        </p:txBody>
      </p:sp>
      <p:sp>
        <p:nvSpPr>
          <p:cNvPr id="3" name="Content Placeholder 2"/>
          <p:cNvSpPr>
            <a:spLocks noGrp="1"/>
          </p:cNvSpPr>
          <p:nvPr>
            <p:ph idx="1"/>
          </p:nvPr>
        </p:nvSpPr>
        <p:spPr/>
        <p:txBody>
          <a:bodyPr/>
          <a:p>
            <a:r>
              <a:rPr lang="en-IN" altLang="en-US"/>
              <a:t>Similar to access system this module scanns for the Authorized RFID</a:t>
            </a:r>
            <a:endParaRPr lang="en-IN" altLang="en-US"/>
          </a:p>
          <a:p>
            <a:r>
              <a:rPr lang="en-IN" altLang="en-US"/>
              <a:t>But when GEANTED the work done can only be controlled with the same RFID</a:t>
            </a:r>
            <a:endParaRPr lang="en-IN" altLang="en-US"/>
          </a:p>
          <a:p>
            <a:r>
              <a:rPr lang="en-IN" altLang="en-US"/>
              <a:t>Another Authorized RFID cannot control the work until the GRANTED one stops the work.</a:t>
            </a:r>
            <a:endParaRPr lang="en-I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pPr algn="ctr"/>
            <a:r>
              <a:rPr lang="en-IN" altLang="en-US"/>
              <a:t>RFID GTANTED card starts LED</a:t>
            </a:r>
            <a:endParaRPr lang="en-IN" altLang="en-US"/>
          </a:p>
        </p:txBody>
      </p:sp>
      <p:pic>
        <p:nvPicPr>
          <p:cNvPr id="4" name="Content Placeholder 3" descr="IMG_20190620_230524"/>
          <p:cNvPicPr>
            <a:picLocks noChangeAspect="1"/>
          </p:cNvPicPr>
          <p:nvPr>
            <p:ph idx="1"/>
          </p:nvPr>
        </p:nvPicPr>
        <p:blipFill>
          <a:blip r:embed="rId1"/>
          <a:stretch>
            <a:fillRect/>
          </a:stretch>
        </p:blipFill>
        <p:spPr>
          <a:xfrm>
            <a:off x="1544320" y="1163955"/>
            <a:ext cx="8483600" cy="4953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pPr algn="ctr"/>
            <a:r>
              <a:rPr lang="en-IN" altLang="en-US"/>
              <a:t>RFID 2nd CARD cannot hinder the process</a:t>
            </a:r>
            <a:endParaRPr lang="en-IN" altLang="en-US"/>
          </a:p>
        </p:txBody>
      </p:sp>
      <p:pic>
        <p:nvPicPr>
          <p:cNvPr id="4" name="Content Placeholder 3" descr="IMG_20190620_230550"/>
          <p:cNvPicPr>
            <a:picLocks noChangeAspect="1"/>
          </p:cNvPicPr>
          <p:nvPr>
            <p:ph idx="1"/>
          </p:nvPr>
        </p:nvPicPr>
        <p:blipFill>
          <a:blip r:embed="rId1"/>
          <a:stretch>
            <a:fillRect/>
          </a:stretch>
        </p:blipFill>
        <p:spPr>
          <a:xfrm>
            <a:off x="1787525" y="1174750"/>
            <a:ext cx="8707755" cy="4953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a:t>STAGE 3: RFID UNIVERSAL IDs</a:t>
            </a:r>
            <a:endParaRPr lang="en-IN" altLang="en-US"/>
          </a:p>
        </p:txBody>
      </p:sp>
      <p:sp>
        <p:nvSpPr>
          <p:cNvPr id="3" name="Content Placeholder 2"/>
          <p:cNvSpPr>
            <a:spLocks noGrp="1"/>
          </p:cNvSpPr>
          <p:nvPr>
            <p:ph idx="1"/>
          </p:nvPr>
        </p:nvSpPr>
        <p:spPr>
          <a:xfrm>
            <a:off x="609600" y="1530985"/>
            <a:ext cx="10972800" cy="4596765"/>
          </a:xfrm>
        </p:spPr>
        <p:txBody>
          <a:bodyPr/>
          <a:p>
            <a:r>
              <a:rPr lang="en-IN" altLang="en-US"/>
              <a:t>This module scans the RFID and shows the data synced to it.</a:t>
            </a:r>
            <a:endParaRPr lang="en-IN" altLang="en-US"/>
          </a:p>
          <a:p>
            <a:r>
              <a:rPr lang="en-IN" altLang="en-US"/>
              <a:t>The RFID scans the card and via ESP32 we can access the details online in a webpage</a:t>
            </a:r>
            <a:endParaRPr lang="en-IN" altLang="en-US"/>
          </a:p>
          <a:p>
            <a:r>
              <a:rPr lang="en-IN" altLang="en-US"/>
              <a:t>The details can be as College ID, Aadhar card, Driving license etc.</a:t>
            </a:r>
            <a:endParaRPr lang="en-I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a:t>UNIVERSAL IDs</a:t>
            </a:r>
            <a:endParaRPr lang="en-IN" altLang="en-US"/>
          </a:p>
        </p:txBody>
      </p:sp>
      <p:sp>
        <p:nvSpPr>
          <p:cNvPr id="3" name="Content Placeholder 2"/>
          <p:cNvSpPr>
            <a:spLocks noGrp="1"/>
          </p:cNvSpPr>
          <p:nvPr>
            <p:ph idx="1"/>
          </p:nvPr>
        </p:nvSpPr>
        <p:spPr/>
        <p:txBody>
          <a:bodyPr/>
          <a:p>
            <a:endParaRPr lang="en-US"/>
          </a:p>
        </p:txBody>
      </p:sp>
      <p:pic>
        <p:nvPicPr>
          <p:cNvPr id="4" name="Picture 3" descr="page3"/>
          <p:cNvPicPr>
            <a:picLocks noChangeAspect="1"/>
          </p:cNvPicPr>
          <p:nvPr/>
        </p:nvPicPr>
        <p:blipFill>
          <a:blip r:embed="rId1"/>
          <a:stretch>
            <a:fillRect/>
          </a:stretch>
        </p:blipFill>
        <p:spPr>
          <a:xfrm>
            <a:off x="828040" y="972820"/>
            <a:ext cx="10058400" cy="565721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a:t>UNIVERSAL IDs</a:t>
            </a:r>
            <a:endParaRPr lang="en-IN" altLang="en-US"/>
          </a:p>
        </p:txBody>
      </p:sp>
      <p:sp>
        <p:nvSpPr>
          <p:cNvPr id="3" name="Content Placeholder 2"/>
          <p:cNvSpPr>
            <a:spLocks noGrp="1"/>
          </p:cNvSpPr>
          <p:nvPr>
            <p:ph idx="1"/>
          </p:nvPr>
        </p:nvSpPr>
        <p:spPr/>
        <p:txBody>
          <a:bodyPr/>
          <a:p>
            <a:endParaRPr lang="en-US"/>
          </a:p>
        </p:txBody>
      </p:sp>
      <p:pic>
        <p:nvPicPr>
          <p:cNvPr id="4" name="Picture 3" descr="page1"/>
          <p:cNvPicPr>
            <a:picLocks noChangeAspect="1"/>
          </p:cNvPicPr>
          <p:nvPr/>
        </p:nvPicPr>
        <p:blipFill>
          <a:blip r:embed="rId1"/>
          <a:stretch>
            <a:fillRect/>
          </a:stretch>
        </p:blipFill>
        <p:spPr>
          <a:xfrm>
            <a:off x="609600" y="1174750"/>
            <a:ext cx="10058400" cy="565721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pPr algn="ctr"/>
            <a:r>
              <a:rPr lang="en-IN" altLang="en-US"/>
              <a:t>UNIVERSAL IDs</a:t>
            </a:r>
            <a:endParaRPr lang="en-IN" altLang="en-US"/>
          </a:p>
        </p:txBody>
      </p:sp>
      <p:pic>
        <p:nvPicPr>
          <p:cNvPr id="4" name="Content Placeholder 3" descr="page2"/>
          <p:cNvPicPr>
            <a:picLocks noChangeAspect="1"/>
          </p:cNvPicPr>
          <p:nvPr>
            <p:ph idx="1"/>
          </p:nvPr>
        </p:nvPicPr>
        <p:blipFill>
          <a:blip r:embed="rId1"/>
          <a:stretch>
            <a:fillRect/>
          </a:stretch>
        </p:blipFill>
        <p:spPr>
          <a:xfrm>
            <a:off x="869950" y="1174750"/>
            <a:ext cx="9627870" cy="518604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a:t>ADVANCAMENTS</a:t>
            </a:r>
            <a:endParaRPr lang="en-IN" altLang="en-US"/>
          </a:p>
        </p:txBody>
      </p:sp>
      <p:sp>
        <p:nvSpPr>
          <p:cNvPr id="3" name="Content Placeholder 2"/>
          <p:cNvSpPr>
            <a:spLocks noGrp="1"/>
          </p:cNvSpPr>
          <p:nvPr>
            <p:ph sz="half" idx="1"/>
          </p:nvPr>
        </p:nvSpPr>
        <p:spPr/>
        <p:txBody>
          <a:bodyPr/>
          <a:p>
            <a:r>
              <a:rPr lang="en-IN" altLang="en-US"/>
              <a:t>RFID card replaced with RFID RINGS</a:t>
            </a:r>
            <a:endParaRPr lang="en-IN" altLang="en-US"/>
          </a:p>
          <a:p>
            <a:r>
              <a:rPr lang="en-IN" altLang="en-US"/>
              <a:t>Reduces storage</a:t>
            </a:r>
            <a:endParaRPr lang="en-IN" altLang="en-US"/>
          </a:p>
          <a:p>
            <a:r>
              <a:rPr lang="en-IN" altLang="en-US"/>
              <a:t>Hassle free</a:t>
            </a:r>
            <a:endParaRPr lang="en-IN" altLang="en-US"/>
          </a:p>
          <a:p>
            <a:r>
              <a:rPr lang="en-IN" altLang="en-US"/>
              <a:t>Convenient usage</a:t>
            </a:r>
            <a:endParaRPr lang="en-IN" altLang="en-US"/>
          </a:p>
        </p:txBody>
      </p:sp>
      <p:pic>
        <p:nvPicPr>
          <p:cNvPr id="4" name="Content Placeholder 3"/>
          <p:cNvPicPr>
            <a:picLocks noChangeAspect="1"/>
          </p:cNvPicPr>
          <p:nvPr>
            <p:ph sz="half" idx="2"/>
          </p:nvPr>
        </p:nvPicPr>
        <p:blipFill>
          <a:blip r:embed="rId1"/>
          <a:stretch>
            <a:fillRect/>
          </a:stretch>
        </p:blipFill>
        <p:spPr>
          <a:xfrm>
            <a:off x="6197600" y="1244600"/>
            <a:ext cx="5384800" cy="48126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90500"/>
            <a:ext cx="10972800" cy="6540500"/>
          </a:xfrm>
        </p:spPr>
        <p:txBody>
          <a:bodyPr/>
          <a:p>
            <a:pPr algn="ctr"/>
            <a:r>
              <a:rPr lang="en-IN" altLang="en-US"/>
              <a:t>THANK YOU</a:t>
            </a:r>
            <a:endParaRPr lang="en-IN" altLang="en-US"/>
          </a:p>
        </p:txBody>
      </p:sp>
      <p:sp>
        <p:nvSpPr>
          <p:cNvPr id="3" name="Content Placeholder 2"/>
          <p:cNvSpPr>
            <a:spLocks noGrp="1"/>
          </p:cNvSpPr>
          <p:nvPr>
            <p:ph sz="half" idx="1"/>
          </p:nvPr>
        </p:nvSpPr>
        <p:spPr>
          <a:xfrm>
            <a:off x="609600" y="5242560"/>
            <a:ext cx="10972165" cy="885190"/>
          </a:xfrm>
        </p:spPr>
        <p:txBody>
          <a:bodyPr/>
          <a:p>
            <a:pPr marL="0" indent="0">
              <a:buNone/>
            </a:pPr>
            <a:r>
              <a:rPr lang="en-IN" altLang="en-US"/>
              <a:t> </a:t>
            </a:r>
            <a:endParaRPr lang="en-I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CONTENTS:</a:t>
            </a:r>
            <a:endParaRPr lang="en-IN" altLang="en-US" u="sng"/>
          </a:p>
        </p:txBody>
      </p:sp>
      <p:sp>
        <p:nvSpPr>
          <p:cNvPr id="3" name="Content Placeholder 2"/>
          <p:cNvSpPr>
            <a:spLocks noGrp="1"/>
          </p:cNvSpPr>
          <p:nvPr>
            <p:ph idx="1"/>
          </p:nvPr>
        </p:nvSpPr>
        <p:spPr>
          <a:xfrm>
            <a:off x="539750" y="773430"/>
            <a:ext cx="10972800" cy="5831205"/>
          </a:xfrm>
        </p:spPr>
        <p:txBody>
          <a:bodyPr/>
          <a:p>
            <a:r>
              <a:rPr lang="en-IN" altLang="en-US"/>
              <a:t>Introduction</a:t>
            </a:r>
            <a:endParaRPr lang="en-IN" altLang="en-US"/>
          </a:p>
          <a:p>
            <a:r>
              <a:rPr lang="en-IN" altLang="en-US"/>
              <a:t>Objective</a:t>
            </a:r>
            <a:endParaRPr lang="en-IN" altLang="en-US"/>
          </a:p>
          <a:p>
            <a:r>
              <a:rPr lang="en-IN" altLang="en-US"/>
              <a:t>Components</a:t>
            </a:r>
            <a:endParaRPr lang="en-IN" altLang="en-US"/>
          </a:p>
          <a:p>
            <a:r>
              <a:rPr lang="en-IN" altLang="en-US"/>
              <a:t>Block Diagram</a:t>
            </a:r>
            <a:endParaRPr lang="en-IN" altLang="en-US"/>
          </a:p>
          <a:p>
            <a:r>
              <a:rPr lang="en-IN" altLang="en-US"/>
              <a:t>Working Principle</a:t>
            </a:r>
            <a:endParaRPr lang="en-IN" altLang="en-US"/>
          </a:p>
          <a:p>
            <a:pPr marL="971550" lvl="1" indent="-514350">
              <a:buAutoNum type="arabicPeriod"/>
            </a:pPr>
            <a:r>
              <a:rPr lang="en-IN" altLang="en-US"/>
              <a:t>Stage 1</a:t>
            </a:r>
            <a:endParaRPr lang="en-IN" altLang="en-US"/>
          </a:p>
          <a:p>
            <a:pPr marL="971550" lvl="1" indent="-514350">
              <a:buAutoNum type="arabicPeriod"/>
            </a:pPr>
            <a:r>
              <a:rPr lang="en-IN" altLang="en-US"/>
              <a:t>Stage 2</a:t>
            </a:r>
            <a:endParaRPr lang="en-IN" altLang="en-US"/>
          </a:p>
          <a:p>
            <a:pPr marL="971550" lvl="1" indent="-514350">
              <a:buAutoNum type="arabicPeriod"/>
            </a:pPr>
            <a:r>
              <a:rPr lang="en-IN" altLang="en-US"/>
              <a:t>Stage 3</a:t>
            </a:r>
            <a:endParaRPr lang="en-IN" altLang="en-US"/>
          </a:p>
          <a:p>
            <a:r>
              <a:rPr lang="en-IN" altLang="en-US"/>
              <a:t>Applications</a:t>
            </a:r>
            <a:endParaRPr lang="en-IN" altLang="en-US"/>
          </a:p>
          <a:p>
            <a:r>
              <a:rPr lang="en-IN" altLang="en-US"/>
              <a:t>Advancements</a:t>
            </a:r>
            <a:endParaRPr lang="en-IN" altLang="en-US"/>
          </a:p>
          <a:p>
            <a:endParaRPr lang="en-I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scene3d>
              <a:camera prst="orthographicFront"/>
              <a:lightRig rig="soft" dir="t">
                <a:rot lat="0" lon="0" rev="15600000"/>
              </a:lightRig>
            </a:scene3d>
            <a:sp3d extrusionH="57150" prstMaterial="softEdge">
              <a:bevelT w="25400" h="38100"/>
            </a:sp3d>
          </a:bodyPr>
          <a:p>
            <a:pPr algn="ctr"/>
            <a:r>
              <a:rPr lang="en-IN" altLang="en-US" u="sng">
                <a:solidFill>
                  <a:schemeClr val="accent4"/>
                </a:solidFill>
                <a:effectLst/>
              </a:rPr>
              <a:t>INTRODUCTION</a:t>
            </a:r>
            <a:endParaRPr lang="en-IN" altLang="en-US" u="sng">
              <a:solidFill>
                <a:schemeClr val="accent4"/>
              </a:solidFill>
              <a:effectLst/>
            </a:endParaRPr>
          </a:p>
        </p:txBody>
      </p:sp>
      <p:sp>
        <p:nvSpPr>
          <p:cNvPr id="3" name="Content Placeholder 2"/>
          <p:cNvSpPr>
            <a:spLocks noGrp="1"/>
          </p:cNvSpPr>
          <p:nvPr>
            <p:ph idx="1"/>
          </p:nvPr>
        </p:nvSpPr>
        <p:spPr>
          <a:xfrm>
            <a:off x="609600" y="1731645"/>
            <a:ext cx="10972800" cy="5002530"/>
          </a:xfrm>
        </p:spPr>
        <p:txBody>
          <a:bodyPr/>
          <a:p>
            <a:pPr marL="0" indent="0">
              <a:buNone/>
            </a:pPr>
            <a:r>
              <a:rPr lang="en-IN" altLang="en-US" sz="2800"/>
              <a:t>RFID UNIVERSAL KEY relies on the concept of simplyfing the daily use of different types of KEYS and IDcards by replacing it with RFID cards. In this process we can reduce the usage of different KEYS such as House keys, vehicle keys, office keys etc.</a:t>
            </a:r>
            <a:endParaRPr lang="en-IN" altLang="en-US" sz="2800"/>
          </a:p>
          <a:p>
            <a:pPr marL="0" indent="0">
              <a:buNone/>
            </a:pPr>
            <a:r>
              <a:rPr lang="en-IN" altLang="en-US" sz="2800"/>
              <a:t>Similarly we can replace our all conventional IDs such as Aadhar card, Driving Licence, Office/College IDs etc with RFID in turn to solves the problem of storage and increases the convinence of accessibility.</a:t>
            </a:r>
            <a:endParaRPr lang="en-IN" altLang="en-US"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OBJECTIVE</a:t>
            </a:r>
            <a:endParaRPr lang="en-IN" altLang="en-US" u="sng"/>
          </a:p>
        </p:txBody>
      </p:sp>
      <p:sp>
        <p:nvSpPr>
          <p:cNvPr id="3" name="Content Placeholder 2"/>
          <p:cNvSpPr>
            <a:spLocks noGrp="1"/>
          </p:cNvSpPr>
          <p:nvPr>
            <p:ph idx="1"/>
          </p:nvPr>
        </p:nvSpPr>
        <p:spPr/>
        <p:txBody>
          <a:bodyPr/>
          <a:p>
            <a:r>
              <a:rPr lang="en-IN" altLang="en-US"/>
              <a:t>Aim of this project is to come up with a prototype of a RFID system interfaced via ESP32 to make 3 Basic stages of the project.</a:t>
            </a:r>
            <a:endParaRPr lang="en-IN" altLang="en-US"/>
          </a:p>
          <a:p>
            <a:r>
              <a:rPr lang="en-IN" altLang="en-US"/>
              <a:t>Stage1:RFID Access System</a:t>
            </a:r>
            <a:endParaRPr lang="en-IN" altLang="en-US"/>
          </a:p>
          <a:p>
            <a:r>
              <a:rPr lang="en-IN" altLang="en-US"/>
              <a:t>Stage2:RFID Personalized switch</a:t>
            </a:r>
            <a:endParaRPr lang="en-IN" altLang="en-US"/>
          </a:p>
          <a:p>
            <a:r>
              <a:rPr lang="en-IN" altLang="en-US"/>
              <a:t>Stage3: RFID Universal Identification</a:t>
            </a:r>
            <a:endParaRPr lang="en-I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COMPONENTS</a:t>
            </a:r>
            <a:endParaRPr lang="en-IN" altLang="en-US" u="sng"/>
          </a:p>
        </p:txBody>
      </p:sp>
      <p:sp>
        <p:nvSpPr>
          <p:cNvPr id="3" name="Content Placeholder 2"/>
          <p:cNvSpPr>
            <a:spLocks noGrp="1"/>
          </p:cNvSpPr>
          <p:nvPr>
            <p:ph idx="1"/>
          </p:nvPr>
        </p:nvSpPr>
        <p:spPr>
          <a:xfrm>
            <a:off x="609600" y="772795"/>
            <a:ext cx="10972800" cy="5913755"/>
          </a:xfrm>
        </p:spPr>
        <p:txBody>
          <a:bodyPr/>
          <a:p>
            <a:endParaRPr lang="en-US" sz="2000"/>
          </a:p>
        </p:txBody>
      </p:sp>
      <p:pic>
        <p:nvPicPr>
          <p:cNvPr id="4" name="Picture 3" descr="IMG_20190620_220253"/>
          <p:cNvPicPr>
            <a:picLocks noChangeAspect="1"/>
          </p:cNvPicPr>
          <p:nvPr/>
        </p:nvPicPr>
        <p:blipFill>
          <a:blip r:embed="rId1"/>
          <a:stretch>
            <a:fillRect/>
          </a:stretch>
        </p:blipFill>
        <p:spPr>
          <a:xfrm>
            <a:off x="441960" y="190500"/>
            <a:ext cx="3998595" cy="2999105"/>
          </a:xfrm>
          <a:prstGeom prst="rect">
            <a:avLst/>
          </a:prstGeom>
        </p:spPr>
      </p:pic>
      <p:pic>
        <p:nvPicPr>
          <p:cNvPr id="5" name="Picture 4" descr="IMG_20190620_220323"/>
          <p:cNvPicPr>
            <a:picLocks noChangeAspect="1"/>
          </p:cNvPicPr>
          <p:nvPr/>
        </p:nvPicPr>
        <p:blipFill>
          <a:blip r:embed="rId2"/>
          <a:stretch>
            <a:fillRect/>
          </a:stretch>
        </p:blipFill>
        <p:spPr>
          <a:xfrm>
            <a:off x="4440555" y="190500"/>
            <a:ext cx="3999230" cy="2999740"/>
          </a:xfrm>
          <a:prstGeom prst="rect">
            <a:avLst/>
          </a:prstGeom>
        </p:spPr>
      </p:pic>
      <p:pic>
        <p:nvPicPr>
          <p:cNvPr id="6" name="Picture 5" descr="IMG_20190620_220527"/>
          <p:cNvPicPr>
            <a:picLocks noChangeAspect="1"/>
          </p:cNvPicPr>
          <p:nvPr/>
        </p:nvPicPr>
        <p:blipFill>
          <a:blip r:embed="rId3"/>
          <a:stretch>
            <a:fillRect/>
          </a:stretch>
        </p:blipFill>
        <p:spPr>
          <a:xfrm>
            <a:off x="8439785" y="252095"/>
            <a:ext cx="3544570" cy="2937510"/>
          </a:xfrm>
          <a:prstGeom prst="rect">
            <a:avLst/>
          </a:prstGeom>
        </p:spPr>
      </p:pic>
      <p:pic>
        <p:nvPicPr>
          <p:cNvPr id="7" name="Picture 6" descr="IMG_20190620_220553"/>
          <p:cNvPicPr>
            <a:picLocks noChangeAspect="1"/>
          </p:cNvPicPr>
          <p:nvPr/>
        </p:nvPicPr>
        <p:blipFill>
          <a:blip r:embed="rId4"/>
          <a:stretch>
            <a:fillRect/>
          </a:stretch>
        </p:blipFill>
        <p:spPr>
          <a:xfrm>
            <a:off x="441960" y="3189605"/>
            <a:ext cx="3998595" cy="3520440"/>
          </a:xfrm>
          <a:prstGeom prst="rect">
            <a:avLst/>
          </a:prstGeom>
        </p:spPr>
      </p:pic>
      <p:pic>
        <p:nvPicPr>
          <p:cNvPr id="8" name="Picture 7" descr="IMG_20190620_220722"/>
          <p:cNvPicPr>
            <a:picLocks noChangeAspect="1"/>
          </p:cNvPicPr>
          <p:nvPr/>
        </p:nvPicPr>
        <p:blipFill>
          <a:blip r:embed="rId5"/>
          <a:stretch>
            <a:fillRect/>
          </a:stretch>
        </p:blipFill>
        <p:spPr>
          <a:xfrm>
            <a:off x="4440555" y="3189605"/>
            <a:ext cx="3999865" cy="3472180"/>
          </a:xfrm>
          <a:prstGeom prst="rect">
            <a:avLst/>
          </a:prstGeom>
        </p:spPr>
      </p:pic>
      <p:pic>
        <p:nvPicPr>
          <p:cNvPr id="9" name="Picture 8" descr="IMG_20190620_220633"/>
          <p:cNvPicPr>
            <a:picLocks noChangeAspect="1"/>
          </p:cNvPicPr>
          <p:nvPr/>
        </p:nvPicPr>
        <p:blipFill>
          <a:blip r:embed="rId6"/>
          <a:stretch>
            <a:fillRect/>
          </a:stretch>
        </p:blipFill>
        <p:spPr>
          <a:xfrm>
            <a:off x="8439785" y="3189605"/>
            <a:ext cx="3543935" cy="34728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BLOCK DIAGRAM</a:t>
            </a:r>
            <a:endParaRPr lang="en-IN" altLang="en-US" u="sng"/>
          </a:p>
        </p:txBody>
      </p:sp>
      <p:sp>
        <p:nvSpPr>
          <p:cNvPr id="3" name="Content Placeholder 2"/>
          <p:cNvSpPr>
            <a:spLocks noGrp="1"/>
          </p:cNvSpPr>
          <p:nvPr>
            <p:ph idx="1"/>
          </p:nvPr>
        </p:nvSpPr>
        <p:spPr>
          <a:xfrm>
            <a:off x="609600" y="773430"/>
            <a:ext cx="10972800" cy="5685155"/>
          </a:xfrm>
        </p:spPr>
        <p:txBody>
          <a:bodyPr/>
          <a:p>
            <a:pPr marL="0" indent="0">
              <a:buNone/>
            </a:pPr>
            <a:r>
              <a:rPr lang="en-IN" altLang="en-US"/>
              <a:t> </a:t>
            </a:r>
            <a:endParaRPr lang="en-IN" altLang="en-US"/>
          </a:p>
        </p:txBody>
      </p:sp>
      <p:sp>
        <p:nvSpPr>
          <p:cNvPr id="4" name="Right Arrow Callout 3"/>
          <p:cNvSpPr/>
          <p:nvPr/>
        </p:nvSpPr>
        <p:spPr>
          <a:xfrm>
            <a:off x="883285" y="2971800"/>
            <a:ext cx="1453515" cy="914400"/>
          </a:xfrm>
          <a:prstGeom prst="rightArrowCallou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Power </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supply</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5" name="Rectangle 4"/>
          <p:cNvSpPr/>
          <p:nvPr/>
        </p:nvSpPr>
        <p:spPr>
          <a:xfrm>
            <a:off x="2336800" y="2539365"/>
            <a:ext cx="3589655" cy="1779270"/>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ctr" defTabSz="914400" rtl="0" eaLnBrk="1" fontAlgn="base" latinLnBrk="0" hangingPunct="1">
              <a:lnSpc>
                <a:spcPct val="100000"/>
              </a:lnSpc>
              <a:spcBef>
                <a:spcPct val="0"/>
              </a:spcBef>
              <a:spcAft>
                <a:spcPct val="0"/>
              </a:spcAft>
              <a:buClrTx/>
              <a:buSzTx/>
              <a:buFontTx/>
              <a:buNone/>
            </a:pPr>
            <a:r>
              <a:rPr kumimoji="0" lang="en-IN" altLang="zh-CN" sz="4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ESP32</a:t>
            </a:r>
            <a:endParaRPr kumimoji="0" lang="en-IN" altLang="zh-CN" sz="4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6" name="Rectangle 5"/>
          <p:cNvSpPr/>
          <p:nvPr/>
        </p:nvSpPr>
        <p:spPr>
          <a:xfrm>
            <a:off x="2788920" y="845185"/>
            <a:ext cx="2684780" cy="721995"/>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ctr" defTabSz="914400" rtl="0" eaLnBrk="1" fontAlgn="base" latinLnBrk="0" hangingPunct="1">
              <a:lnSpc>
                <a:spcPct val="100000"/>
              </a:lnSpc>
              <a:spcBef>
                <a:spcPct val="0"/>
              </a:spcBef>
              <a:spcAft>
                <a:spcPct val="0"/>
              </a:spcAft>
              <a:buClrTx/>
              <a:buSzTx/>
              <a:buFontTx/>
              <a:buNone/>
            </a:pPr>
            <a:r>
              <a:rPr kumimoji="0" lang="en-IN" alt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database</a:t>
            </a:r>
            <a:endParaRPr kumimoji="0" lang="en-IN" alt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7" name="Up-Down Arrow 6"/>
          <p:cNvSpPr/>
          <p:nvPr/>
        </p:nvSpPr>
        <p:spPr>
          <a:xfrm>
            <a:off x="3974465" y="1567180"/>
            <a:ext cx="485775" cy="971550"/>
          </a:xfrm>
          <a:prstGeom prst="upDown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8" name="Rectangle 7"/>
          <p:cNvSpPr/>
          <p:nvPr/>
        </p:nvSpPr>
        <p:spPr>
          <a:xfrm>
            <a:off x="3628390" y="5045075"/>
            <a:ext cx="1443990" cy="1220470"/>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RFID Sensor</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/Reader</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9" name="Up-Down Arrow 8"/>
          <p:cNvSpPr/>
          <p:nvPr/>
        </p:nvSpPr>
        <p:spPr>
          <a:xfrm>
            <a:off x="4107815" y="4319270"/>
            <a:ext cx="485775" cy="725805"/>
          </a:xfrm>
          <a:prstGeom prst="upDown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0" name="Rectangle 9"/>
          <p:cNvSpPr/>
          <p:nvPr/>
        </p:nvSpPr>
        <p:spPr>
          <a:xfrm>
            <a:off x="1527810" y="5045075"/>
            <a:ext cx="1261110" cy="1149350"/>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RFID Card</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1" name="Left-Right Arrow 10"/>
          <p:cNvSpPr/>
          <p:nvPr/>
        </p:nvSpPr>
        <p:spPr>
          <a:xfrm>
            <a:off x="2788920" y="5377180"/>
            <a:ext cx="840105" cy="485775"/>
          </a:xfrm>
          <a:prstGeom prst="leftRight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2" name="Rectangle 11"/>
          <p:cNvSpPr/>
          <p:nvPr/>
        </p:nvSpPr>
        <p:spPr>
          <a:xfrm>
            <a:off x="6943725" y="1589405"/>
            <a:ext cx="2287905" cy="1382395"/>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Access system:</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Servo motor</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LEDs</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3" name="Left-Right Arrow 12"/>
          <p:cNvSpPr/>
          <p:nvPr/>
        </p:nvSpPr>
        <p:spPr>
          <a:xfrm>
            <a:off x="5926455" y="2538730"/>
            <a:ext cx="1017270" cy="485775"/>
          </a:xfrm>
          <a:prstGeom prst="leftRight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4" name="Rectangle 13"/>
          <p:cNvSpPr/>
          <p:nvPr/>
        </p:nvSpPr>
        <p:spPr>
          <a:xfrm>
            <a:off x="6974205" y="3154045"/>
            <a:ext cx="2256790" cy="1483360"/>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Personalized Switch:</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Servo motor</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LEDs</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5" name="Left-Right Arrow 14"/>
          <p:cNvSpPr/>
          <p:nvPr/>
        </p:nvSpPr>
        <p:spPr>
          <a:xfrm>
            <a:off x="5926455" y="3590925"/>
            <a:ext cx="1017270" cy="485775"/>
          </a:xfrm>
          <a:prstGeom prst="leftRight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6" name="Rectangle 15"/>
          <p:cNvSpPr/>
          <p:nvPr/>
        </p:nvSpPr>
        <p:spPr>
          <a:xfrm>
            <a:off x="7014210" y="4893310"/>
            <a:ext cx="2217420" cy="1565275"/>
          </a:xfrm>
          <a:prstGeom prst="rect">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Universal ID:</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r>
              <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rPr>
              <a:t>online database</a:t>
            </a:r>
            <a:endParaRPr kumimoji="0" lang="en-I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
        <p:nvSpPr>
          <p:cNvPr id="18" name="Left-Up Arrow 17"/>
          <p:cNvSpPr/>
          <p:nvPr/>
        </p:nvSpPr>
        <p:spPr>
          <a:xfrm rot="5400000">
            <a:off x="5398770" y="4247515"/>
            <a:ext cx="1543685" cy="1687195"/>
          </a:xfrm>
          <a:prstGeom prst="leftUpArrow">
            <a:avLst/>
          </a:prstGeom>
          <a:solidFill>
            <a:schemeClr val="bg1"/>
          </a:solidFill>
          <a:ln w="9525" cap="flat" cmpd="sng" algn="ctr">
            <a:solidFill>
              <a:schemeClr val="accent1"/>
            </a:solidFill>
            <a:prstDash val="solid"/>
            <a:round/>
            <a:headEnd type="none" w="med" len="med"/>
            <a:tailEnd type="none" w="med" len="med"/>
          </a:ln>
        </p:spPr>
        <p:txBody>
          <a:bodyPr vert="horz" wrap="none" lIns="91440" tIns="45720" rIns="91440" bIns="45720" numCol="1" anchor="ctr" anchorCtr="0" compatLnSpc="1"/>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u="sng"/>
              <a:t>STAGE 1:Access system</a:t>
            </a:r>
            <a:endParaRPr lang="en-IN" altLang="en-US" u="sng"/>
          </a:p>
        </p:txBody>
      </p:sp>
      <p:sp>
        <p:nvSpPr>
          <p:cNvPr id="3" name="Content Placeholder 2"/>
          <p:cNvSpPr>
            <a:spLocks noGrp="1"/>
          </p:cNvSpPr>
          <p:nvPr>
            <p:ph idx="1"/>
          </p:nvPr>
        </p:nvSpPr>
        <p:spPr>
          <a:xfrm>
            <a:off x="609600" y="1391920"/>
            <a:ext cx="10972800" cy="4735830"/>
          </a:xfrm>
        </p:spPr>
        <p:txBody>
          <a:bodyPr/>
          <a:p>
            <a:r>
              <a:rPr lang="en-IN" altLang="en-US" sz="2400"/>
              <a:t>In the ACCESS SYSTEM the RFID sensor is interfaced with ESP32 using </a:t>
            </a:r>
            <a:endParaRPr lang="en-IN" altLang="en-US" sz="2400"/>
          </a:p>
          <a:p>
            <a:pPr marL="0" indent="0">
              <a:buNone/>
            </a:pPr>
            <a:r>
              <a:rPr lang="en-IN" altLang="en-US" sz="2400"/>
              <a:t>SPI communication protocol. Here servo motor and LED is connected with ESP32 and is triggered with RFID card.</a:t>
            </a:r>
            <a:endParaRPr lang="en-IN" altLang="en-US" sz="2400"/>
          </a:p>
          <a:p>
            <a:r>
              <a:rPr lang="en-IN" altLang="en-US" sz="2400"/>
              <a:t>Selected RFID Card address is stored in the ESP32 which gets triggered when that particular card id showed to the RFID sensor</a:t>
            </a:r>
            <a:endParaRPr lang="en-IN" altLang="en-US" sz="2400"/>
          </a:p>
          <a:p>
            <a:r>
              <a:rPr lang="en-IN" altLang="en-US" sz="2400"/>
              <a:t>The RFID sensor scans the address and compares with the stored address.</a:t>
            </a:r>
            <a:endParaRPr lang="en-IN" altLang="en-US" sz="2400"/>
          </a:p>
          <a:p>
            <a:r>
              <a:rPr lang="en-IN" altLang="en-US" sz="2400"/>
              <a:t>When matched the LED turns green showing access GRANTED and then the servo motor works indicating opening of the doors.</a:t>
            </a:r>
            <a:endParaRPr lang="en-IN" altLang="en-US" sz="2400"/>
          </a:p>
          <a:p>
            <a:r>
              <a:rPr lang="en-IN" altLang="en-US" sz="2400"/>
              <a:t>Thus this system gives access to the person with Authorised RFID.</a:t>
            </a:r>
            <a:endParaRPr lang="en-IN" altLang="en-US" sz="2400"/>
          </a:p>
          <a:p>
            <a:pPr marL="0" indent="0">
              <a:buNone/>
            </a:pPr>
            <a:r>
              <a:rPr lang="en-IN" altLang="en-US" sz="2400"/>
              <a:t> </a:t>
            </a:r>
            <a:endParaRPr lang="en-IN" alt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a:t>RFID Access GRANTED</a:t>
            </a:r>
            <a:endParaRPr lang="en-IN" altLang="en-US"/>
          </a:p>
        </p:txBody>
      </p:sp>
      <p:sp>
        <p:nvSpPr>
          <p:cNvPr id="3" name="Content Placeholder 2"/>
          <p:cNvSpPr>
            <a:spLocks noGrp="1"/>
          </p:cNvSpPr>
          <p:nvPr>
            <p:ph idx="1"/>
          </p:nvPr>
        </p:nvSpPr>
        <p:spPr/>
        <p:txBody>
          <a:bodyPr/>
          <a:p>
            <a:pPr marL="0" indent="0">
              <a:buNone/>
            </a:pPr>
            <a:r>
              <a:rPr lang="en-IN" altLang="en-US"/>
              <a:t> </a:t>
            </a:r>
            <a:endParaRPr lang="en-IN" altLang="en-US"/>
          </a:p>
        </p:txBody>
      </p:sp>
      <p:pic>
        <p:nvPicPr>
          <p:cNvPr id="4" name="Picture 3" descr="IMG_20190620_225154"/>
          <p:cNvPicPr>
            <a:picLocks noChangeAspect="1"/>
          </p:cNvPicPr>
          <p:nvPr/>
        </p:nvPicPr>
        <p:blipFill>
          <a:blip r:embed="rId1"/>
          <a:stretch>
            <a:fillRect/>
          </a:stretch>
        </p:blipFill>
        <p:spPr>
          <a:xfrm>
            <a:off x="1285240" y="993775"/>
            <a:ext cx="9621520" cy="56184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pPr algn="ctr"/>
            <a:r>
              <a:rPr lang="en-IN" altLang="en-US"/>
              <a:t>RFID Access DENIED</a:t>
            </a:r>
            <a:endParaRPr lang="en-IN" altLang="en-US"/>
          </a:p>
        </p:txBody>
      </p:sp>
      <p:pic>
        <p:nvPicPr>
          <p:cNvPr id="4" name="Content Placeholder 3" descr="IMG_20190620_225212"/>
          <p:cNvPicPr>
            <a:picLocks noChangeAspect="1"/>
          </p:cNvPicPr>
          <p:nvPr>
            <p:ph idx="1"/>
          </p:nvPr>
        </p:nvPicPr>
        <p:blipFill>
          <a:blip r:embed="rId1"/>
          <a:stretch>
            <a:fillRect/>
          </a:stretch>
        </p:blipFill>
        <p:spPr>
          <a:xfrm>
            <a:off x="1503045" y="1174750"/>
            <a:ext cx="9114155" cy="4953000"/>
          </a:xfrm>
          <a:prstGeom prst="rect">
            <a:avLst/>
          </a:prstGeom>
        </p:spPr>
      </p:pic>
    </p:spTree>
  </p:cSld>
  <p:clrMapOvr>
    <a:masterClrMapping/>
  </p:clrMapOvr>
</p:sld>
</file>

<file path=ppt/theme/theme1.xml><?xml version="1.0" encoding="utf-8"?>
<a:theme xmlns:a="http://schemas.openxmlformats.org/drawingml/2006/main" name="1_Gear Drives">
  <a:themeElements>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fontScheme name="Gear Dri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Gear Dr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ear Dri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ear Dri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ear Dri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ear Dri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ear Dri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ear Dri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ear Dri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ear Dri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ear Dri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ear Dri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ear Dri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2370</Words>
  <Application>WPS Presentation</Application>
  <PresentationFormat>Widescreen</PresentationFormat>
  <Paragraphs>112</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Arial</vt:lpstr>
      <vt:lpstr>SimSun</vt:lpstr>
      <vt:lpstr>Wingdings</vt:lpstr>
      <vt:lpstr>Microsoft YaHei UI</vt:lpstr>
      <vt:lpstr>Yu Gothic Medium</vt:lpstr>
      <vt:lpstr>Microsoft YaHei</vt:lpstr>
      <vt:lpstr>Arial Unicode MS</vt:lpstr>
      <vt:lpstr>Calibri</vt:lpstr>
      <vt:lpstr>1_Gear Drives</vt:lpstr>
      <vt:lpstr>RFID UNIVERSAL KEY</vt:lpstr>
      <vt:lpstr>CONTENTS:</vt:lpstr>
      <vt:lpstr>INTRODUCTION</vt:lpstr>
      <vt:lpstr>OBJECTIVE</vt:lpstr>
      <vt:lpstr>COMPONENTS</vt:lpstr>
      <vt:lpstr>BLOCK DIAGRAM</vt:lpstr>
      <vt:lpstr>STAGE 1:Access system</vt:lpstr>
      <vt:lpstr>RFID Access GRANTED</vt:lpstr>
      <vt:lpstr>RFID Access DENIED</vt:lpstr>
      <vt:lpstr>STAGE 2: Personal Switch</vt:lpstr>
      <vt:lpstr>RFID GTANTED card starts LED</vt:lpstr>
      <vt:lpstr>RFID 2nd CARD cannot hinder the process</vt:lpstr>
      <vt:lpstr>STAGE 3: RFID UNIVERSAL IDs</vt:lpstr>
      <vt:lpstr>UNIVERSAL IDs</vt:lpstr>
      <vt:lpstr>UNIVERSAL IDs</vt:lpstr>
      <vt:lpstr>UNIVERSAL IDs</vt:lpstr>
      <vt:lpstr>ADVANCAMENTS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RFID UNIVERSAL KEY</dc:title>
  <dc:creator>parit</dc:creator>
  <cp:lastModifiedBy>parit</cp:lastModifiedBy>
  <cp:revision>2</cp:revision>
  <dcterms:created xsi:type="dcterms:W3CDTF">2019-06-21T05:41:00Z</dcterms:created>
  <dcterms:modified xsi:type="dcterms:W3CDTF">2019-06-21T06:45:40Z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1033-10.2.0.7636</vt:lpwstr>
  </property>
</Properties>
</file>

<file path=docProps/thumbnail.jpeg>
</file>